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43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6" r:id="rId9"/>
    <p:sldId id="269" r:id="rId10"/>
    <p:sldId id="268" r:id="rId11"/>
    <p:sldId id="264" r:id="rId12"/>
    <p:sldId id="272" r:id="rId13"/>
    <p:sldId id="273" r:id="rId14"/>
    <p:sldId id="263" r:id="rId15"/>
    <p:sldId id="288" r:id="rId16"/>
    <p:sldId id="270" r:id="rId17"/>
    <p:sldId id="271" r:id="rId18"/>
    <p:sldId id="274" r:id="rId19"/>
    <p:sldId id="277" r:id="rId20"/>
    <p:sldId id="278" r:id="rId21"/>
    <p:sldId id="275" r:id="rId22"/>
    <p:sldId id="276" r:id="rId23"/>
    <p:sldId id="279" r:id="rId24"/>
    <p:sldId id="282" r:id="rId25"/>
    <p:sldId id="281" r:id="rId26"/>
    <p:sldId id="287" r:id="rId27"/>
    <p:sldId id="285" r:id="rId28"/>
    <p:sldId id="291" r:id="rId29"/>
    <p:sldId id="286" r:id="rId30"/>
    <p:sldId id="290" r:id="rId31"/>
    <p:sldId id="289" r:id="rId32"/>
    <p:sldId id="283" r:id="rId33"/>
    <p:sldId id="299" r:id="rId34"/>
    <p:sldId id="284" r:id="rId35"/>
    <p:sldId id="294" r:id="rId36"/>
    <p:sldId id="295" r:id="rId37"/>
    <p:sldId id="296" r:id="rId38"/>
    <p:sldId id="297" r:id="rId39"/>
    <p:sldId id="292" r:id="rId40"/>
    <p:sldId id="293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1"/>
    <p:restoredTop sz="90146"/>
  </p:normalViewPr>
  <p:slideViewPr>
    <p:cSldViewPr snapToGrid="0" snapToObjects="1">
      <p:cViewPr>
        <p:scale>
          <a:sx n="97" d="100"/>
          <a:sy n="97" d="100"/>
        </p:scale>
        <p:origin x="16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17B8F-D67F-034F-A7A2-D2E3400197D8}" type="datetimeFigureOut">
              <a:rPr kumimoji="1" lang="zh-CN" altLang="en-US" smtClean="0"/>
              <a:t>16/8/15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5647A-21F1-224D-AE23-6C303F3B50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8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5647A-21F1-224D-AE23-6C303F3B50F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602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9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7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5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862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56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6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17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4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03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6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4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3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0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70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67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tif"/><Relationship Id="rId12" Type="http://schemas.openxmlformats.org/officeDocument/2006/relationships/image" Target="../media/image36.tif"/><Relationship Id="rId13" Type="http://schemas.openxmlformats.org/officeDocument/2006/relationships/image" Target="../media/image37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Relationship Id="rId4" Type="http://schemas.openxmlformats.org/officeDocument/2006/relationships/image" Target="../media/image28.tif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7" Type="http://schemas.openxmlformats.org/officeDocument/2006/relationships/image" Target="../media/image31.tif"/><Relationship Id="rId8" Type="http://schemas.openxmlformats.org/officeDocument/2006/relationships/image" Target="../media/image32.tif"/><Relationship Id="rId9" Type="http://schemas.openxmlformats.org/officeDocument/2006/relationships/image" Target="../media/image33.tif"/><Relationship Id="rId10" Type="http://schemas.openxmlformats.org/officeDocument/2006/relationships/image" Target="../media/image34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tif"/><Relationship Id="rId12" Type="http://schemas.openxmlformats.org/officeDocument/2006/relationships/image" Target="../media/image36.tif"/><Relationship Id="rId13" Type="http://schemas.openxmlformats.org/officeDocument/2006/relationships/image" Target="../media/image37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Relationship Id="rId4" Type="http://schemas.openxmlformats.org/officeDocument/2006/relationships/image" Target="../media/image28.tif"/><Relationship Id="rId5" Type="http://schemas.openxmlformats.org/officeDocument/2006/relationships/image" Target="../media/image29.tif"/><Relationship Id="rId6" Type="http://schemas.openxmlformats.org/officeDocument/2006/relationships/image" Target="../media/image30.tif"/><Relationship Id="rId7" Type="http://schemas.openxmlformats.org/officeDocument/2006/relationships/image" Target="../media/image31.tif"/><Relationship Id="rId8" Type="http://schemas.openxmlformats.org/officeDocument/2006/relationships/image" Target="../media/image32.tif"/><Relationship Id="rId9" Type="http://schemas.openxmlformats.org/officeDocument/2006/relationships/image" Target="../media/image33.tif"/><Relationship Id="rId10" Type="http://schemas.openxmlformats.org/officeDocument/2006/relationships/image" Target="../media/image34.t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1707" y="4378946"/>
            <a:ext cx="9595412" cy="152979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Plankton</a:t>
            </a:r>
            <a:r>
              <a:rPr kumimoji="1" lang="zh-CN" altLang="en-US" dirty="0" smtClean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Recognition</a:t>
            </a:r>
            <a:endParaRPr kumimoji="1" lang="zh-CN" altLang="en-US" dirty="0"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37119" y="3624921"/>
            <a:ext cx="9144000" cy="754025"/>
          </a:xfrm>
        </p:spPr>
        <p:txBody>
          <a:bodyPr/>
          <a:lstStyle/>
          <a:p>
            <a:r>
              <a:rPr kumimoji="1" lang="en-US" altLang="zh-CN" dirty="0" smtClean="0"/>
              <a:t>VISION@OUC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31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766" y="4638260"/>
            <a:ext cx="11973564" cy="17360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15412" y="821635"/>
            <a:ext cx="1558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0000"/>
                </a:solidFill>
              </a:rPr>
              <a:t>终点</a:t>
            </a:r>
            <a:endParaRPr kumimoji="1"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169" y="773599"/>
            <a:ext cx="1802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起点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92766" y="5088835"/>
            <a:ext cx="119735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92765" y="5512902"/>
            <a:ext cx="119735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99169" y="5943599"/>
            <a:ext cx="119735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11794435" y="4200939"/>
            <a:ext cx="26504" cy="24914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437322" y="4200938"/>
            <a:ext cx="26504" cy="24914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62" y="1838329"/>
            <a:ext cx="4297482" cy="28479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69" y="1838329"/>
            <a:ext cx="4321865" cy="288124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33122" y="1428376"/>
            <a:ext cx="1212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We</a:t>
            </a:r>
            <a:endParaRPr kumimoji="1" lang="zh-CN" altLang="en-US" sz="2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8945218" y="1418170"/>
            <a:ext cx="1948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Other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Lab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3142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573" y="1067697"/>
            <a:ext cx="994006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00" dirty="0"/>
              <a:t>・</a:t>
            </a:r>
            <a:r>
              <a:rPr kumimoji="1" lang="en-US" altLang="zh-CN" sz="4000" dirty="0"/>
              <a:t>Do</a:t>
            </a:r>
            <a:r>
              <a:rPr kumimoji="1" lang="zh-CN" altLang="en-US" sz="4000" dirty="0"/>
              <a:t> 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different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rgbClr val="FF0000"/>
                </a:solidFill>
              </a:rPr>
              <a:t>・</a:t>
            </a:r>
            <a:r>
              <a:rPr kumimoji="1" lang="en-US" altLang="zh-CN" sz="4000" dirty="0" smtClean="0">
                <a:solidFill>
                  <a:srgbClr val="FF0000"/>
                </a:solidFill>
              </a:rPr>
              <a:t>Concepts</a:t>
            </a:r>
            <a:endParaRPr kumimoji="1" lang="zh-CN" altLang="en-US" sz="40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Competition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Method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&amp;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Difficulties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  <a:p>
            <a:endParaRPr kumimoji="1" lang="zh-CN" altLang="en-US" sz="4000" dirty="0" smtClean="0"/>
          </a:p>
          <a:p>
            <a:endParaRPr kumimoji="1"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2123" y="2279374"/>
            <a:ext cx="40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kumimoji="1" lang="en-US" altLang="zh-CN" sz="4000" dirty="0" smtClean="0"/>
              <a:t>Classification</a:t>
            </a:r>
            <a:endParaRPr kumimoji="1" lang="zh-CN" altLang="en-US" sz="4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742122" y="3829881"/>
            <a:ext cx="40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kumimoji="1" lang="en-US" altLang="zh-CN" sz="4000" dirty="0" smtClean="0"/>
              <a:t>Recognition</a:t>
            </a:r>
            <a:endParaRPr kumimoji="1" lang="zh-CN" altLang="en-US" sz="40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742121" y="838752"/>
            <a:ext cx="4041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Concepts</a:t>
            </a:r>
            <a:endParaRPr kumimoji="1" lang="zh-CN" alt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12830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0418" y="940905"/>
            <a:ext cx="40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kumimoji="1" lang="en-US" altLang="zh-CN" sz="4000" dirty="0" smtClean="0"/>
              <a:t>Classification</a:t>
            </a:r>
            <a:endParaRPr kumimoji="1" lang="zh-CN" altLang="en-US" sz="4000" dirty="0" smtClean="0"/>
          </a:p>
        </p:txBody>
      </p:sp>
      <p:sp>
        <p:nvSpPr>
          <p:cNvPr id="6" name="椭圆 5"/>
          <p:cNvSpPr/>
          <p:nvPr/>
        </p:nvSpPr>
        <p:spPr>
          <a:xfrm>
            <a:off x="7938051" y="2258391"/>
            <a:ext cx="1470991" cy="90114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Dog</a:t>
            </a:r>
            <a:endParaRPr kumimoji="1" lang="zh-CN" altLang="en-US" sz="2000" dirty="0"/>
          </a:p>
        </p:txBody>
      </p:sp>
      <p:sp>
        <p:nvSpPr>
          <p:cNvPr id="7" name="椭圆 6"/>
          <p:cNvSpPr/>
          <p:nvPr/>
        </p:nvSpPr>
        <p:spPr>
          <a:xfrm>
            <a:off x="7938050" y="3908286"/>
            <a:ext cx="1470991" cy="90114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C</a:t>
            </a:r>
            <a:r>
              <a:rPr kumimoji="1" lang="en-US" altLang="zh-CN" sz="2000" dirty="0" smtClean="0"/>
              <a:t>at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656522" y="1648791"/>
            <a:ext cx="90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1.</a:t>
            </a:r>
            <a:endParaRPr kumimoji="1" lang="zh-CN" altLang="en-US" sz="3600" dirty="0"/>
          </a:p>
        </p:txBody>
      </p:sp>
      <p:sp>
        <p:nvSpPr>
          <p:cNvPr id="9" name="椭圆 8"/>
          <p:cNvSpPr/>
          <p:nvPr/>
        </p:nvSpPr>
        <p:spPr>
          <a:xfrm>
            <a:off x="7938050" y="5558181"/>
            <a:ext cx="1470991" cy="90114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Donkey</a:t>
            </a:r>
            <a:endParaRPr kumimoji="1"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70" y="2523433"/>
            <a:ext cx="2936684" cy="18354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70" y="4587171"/>
            <a:ext cx="2961756" cy="16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0418" y="940905"/>
            <a:ext cx="40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kumimoji="1" lang="en-US" altLang="zh-CN" sz="4000" dirty="0" smtClean="0"/>
              <a:t>Classification</a:t>
            </a:r>
            <a:endParaRPr kumimoji="1" lang="zh-CN" altLang="en-US" sz="4000" dirty="0" smtClean="0"/>
          </a:p>
        </p:txBody>
      </p:sp>
      <p:sp>
        <p:nvSpPr>
          <p:cNvPr id="6" name="椭圆 5"/>
          <p:cNvSpPr/>
          <p:nvPr/>
        </p:nvSpPr>
        <p:spPr>
          <a:xfrm>
            <a:off x="7938051" y="2258391"/>
            <a:ext cx="1470991" cy="90114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Dog</a:t>
            </a:r>
            <a:endParaRPr kumimoji="1" lang="zh-CN" altLang="en-US" sz="2000" dirty="0"/>
          </a:p>
        </p:txBody>
      </p:sp>
      <p:sp>
        <p:nvSpPr>
          <p:cNvPr id="7" name="椭圆 6"/>
          <p:cNvSpPr/>
          <p:nvPr/>
        </p:nvSpPr>
        <p:spPr>
          <a:xfrm>
            <a:off x="7938050" y="3908286"/>
            <a:ext cx="1470991" cy="90114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C</a:t>
            </a:r>
            <a:r>
              <a:rPr kumimoji="1" lang="en-US" altLang="zh-CN" sz="2000" dirty="0" smtClean="0"/>
              <a:t>at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656522" y="1648791"/>
            <a:ext cx="90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1.</a:t>
            </a:r>
            <a:endParaRPr kumimoji="1" lang="zh-CN" altLang="en-US" sz="3600" dirty="0"/>
          </a:p>
        </p:txBody>
      </p:sp>
      <p:sp>
        <p:nvSpPr>
          <p:cNvPr id="9" name="椭圆 8"/>
          <p:cNvSpPr/>
          <p:nvPr/>
        </p:nvSpPr>
        <p:spPr>
          <a:xfrm>
            <a:off x="7938050" y="5558181"/>
            <a:ext cx="1470991" cy="90114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Donkey</a:t>
            </a:r>
            <a:endParaRPr kumimoji="1"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70" y="2523433"/>
            <a:ext cx="2936684" cy="1835427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 flipV="1">
            <a:off x="5830957" y="2799113"/>
            <a:ext cx="1948069" cy="171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568067" y="2447355"/>
            <a:ext cx="133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0000"/>
                </a:solidFill>
              </a:rPr>
              <a:t>√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70" y="4587171"/>
            <a:ext cx="2961756" cy="1666461"/>
          </a:xfrm>
          <a:prstGeom prst="rect">
            <a:avLst/>
          </a:prstGeom>
        </p:spPr>
      </p:pic>
      <p:cxnSp>
        <p:nvCxnSpPr>
          <p:cNvPr id="17" name="直线箭头连接符 16"/>
          <p:cNvCxnSpPr/>
          <p:nvPr/>
        </p:nvCxnSpPr>
        <p:spPr>
          <a:xfrm>
            <a:off x="5830956" y="5329724"/>
            <a:ext cx="1948070" cy="554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672254" y="5747145"/>
            <a:ext cx="808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0000"/>
                </a:solidFill>
              </a:rPr>
              <a:t>×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0418" y="940905"/>
            <a:ext cx="40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kumimoji="1" lang="en-US" altLang="zh-CN" sz="4000" dirty="0" smtClean="0"/>
              <a:t>Classification</a:t>
            </a:r>
            <a:endParaRPr kumimoji="1" lang="zh-CN" altLang="en-US" sz="4000" dirty="0" smtClean="0"/>
          </a:p>
        </p:txBody>
      </p:sp>
      <p:sp>
        <p:nvSpPr>
          <p:cNvPr id="6" name="椭圆 5"/>
          <p:cNvSpPr/>
          <p:nvPr/>
        </p:nvSpPr>
        <p:spPr>
          <a:xfrm>
            <a:off x="7938051" y="2258391"/>
            <a:ext cx="1470991" cy="90114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Dog</a:t>
            </a:r>
            <a:endParaRPr kumimoji="1" lang="zh-CN" altLang="en-US" sz="2000" dirty="0"/>
          </a:p>
        </p:txBody>
      </p:sp>
      <p:sp>
        <p:nvSpPr>
          <p:cNvPr id="7" name="椭圆 6"/>
          <p:cNvSpPr/>
          <p:nvPr/>
        </p:nvSpPr>
        <p:spPr>
          <a:xfrm>
            <a:off x="7938050" y="3908286"/>
            <a:ext cx="1470991" cy="90114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C</a:t>
            </a:r>
            <a:r>
              <a:rPr kumimoji="1" lang="en-US" altLang="zh-CN" sz="2000" dirty="0" smtClean="0"/>
              <a:t>at</a:t>
            </a:r>
            <a:endParaRPr kumimoji="1"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656522" y="1648791"/>
            <a:ext cx="90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1.</a:t>
            </a:r>
            <a:endParaRPr kumimoji="1" lang="zh-CN" altLang="en-US" sz="3600" dirty="0"/>
          </a:p>
        </p:txBody>
      </p:sp>
      <p:sp>
        <p:nvSpPr>
          <p:cNvPr id="9" name="椭圆 8"/>
          <p:cNvSpPr/>
          <p:nvPr/>
        </p:nvSpPr>
        <p:spPr>
          <a:xfrm>
            <a:off x="7938050" y="5558181"/>
            <a:ext cx="1470991" cy="901148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Donkey</a:t>
            </a:r>
            <a:endParaRPr kumimoji="1" lang="zh-CN" altLang="en-US" sz="20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670" y="2523433"/>
            <a:ext cx="2936684" cy="1835427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 flipV="1">
            <a:off x="5830957" y="2799113"/>
            <a:ext cx="1948069" cy="171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568067" y="2447355"/>
            <a:ext cx="133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FF0000"/>
                </a:solidFill>
              </a:rPr>
              <a:t>√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70" y="4587171"/>
            <a:ext cx="2961756" cy="166646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42344" y="3758695"/>
            <a:ext cx="3922644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The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number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of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classification</a:t>
            </a:r>
            <a:endParaRPr kumimoji="1" lang="zh-CN" altLang="en-US" sz="2400" dirty="0" smtClean="0">
              <a:solidFill>
                <a:schemeClr val="bg1"/>
              </a:solidFill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</a:rPr>
              <a:t>                    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is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equal</a:t>
            </a:r>
            <a:endParaRPr kumimoji="1" lang="zh-CN" altLang="en-US" sz="2400" dirty="0" smtClean="0">
              <a:solidFill>
                <a:srgbClr val="FF0000"/>
              </a:solidFill>
            </a:endParaRPr>
          </a:p>
          <a:p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between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testing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and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training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>
            <a:off x="5830956" y="5329724"/>
            <a:ext cx="1948070" cy="554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672254" y="5747145"/>
            <a:ext cx="808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0000"/>
                </a:solidFill>
              </a:rPr>
              <a:t>×</a:t>
            </a:r>
            <a:endParaRPr kumimoji="1"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1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482600"/>
            <a:ext cx="101854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31" y="3833664"/>
            <a:ext cx="1931153" cy="25737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809" y="825104"/>
            <a:ext cx="1714888" cy="25737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7166" y="615121"/>
            <a:ext cx="901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2.</a:t>
            </a:r>
            <a:endParaRPr kumimoji="1"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192" y="938286"/>
            <a:ext cx="3008845" cy="20430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t="584" r="19308"/>
          <a:stretch/>
        </p:blipFill>
        <p:spPr>
          <a:xfrm>
            <a:off x="2525809" y="3975652"/>
            <a:ext cx="2194268" cy="16896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9261" y="955955"/>
            <a:ext cx="2007704" cy="20077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261" y="4199853"/>
            <a:ext cx="2185565" cy="1841382"/>
          </a:xfrm>
          <a:prstGeom prst="rect">
            <a:avLst/>
          </a:prstGeom>
        </p:spPr>
      </p:pic>
      <p:sp>
        <p:nvSpPr>
          <p:cNvPr id="12" name="任意形状 11"/>
          <p:cNvSpPr/>
          <p:nvPr/>
        </p:nvSpPr>
        <p:spPr>
          <a:xfrm>
            <a:off x="1702784" y="43833"/>
            <a:ext cx="6690470" cy="6527274"/>
          </a:xfrm>
          <a:custGeom>
            <a:avLst/>
            <a:gdLst>
              <a:gd name="connsiteX0" fmla="*/ 722364 w 6690470"/>
              <a:gd name="connsiteY0" fmla="*/ 499506 h 6527274"/>
              <a:gd name="connsiteX1" fmla="*/ 271790 w 6690470"/>
              <a:gd name="connsiteY1" fmla="*/ 6105176 h 6527274"/>
              <a:gd name="connsiteX2" fmla="*/ 3836625 w 6690470"/>
              <a:gd name="connsiteY2" fmla="*/ 5826880 h 6527274"/>
              <a:gd name="connsiteX3" fmla="*/ 3929390 w 6690470"/>
              <a:gd name="connsiteY3" fmla="*/ 3428237 h 6527274"/>
              <a:gd name="connsiteX4" fmla="*/ 6248520 w 6690470"/>
              <a:gd name="connsiteY4" fmla="*/ 3110184 h 6527274"/>
              <a:gd name="connsiteX5" fmla="*/ 6579825 w 6690470"/>
              <a:gd name="connsiteY5" fmla="*/ 2474080 h 6527274"/>
              <a:gd name="connsiteX6" fmla="*/ 6500312 w 6690470"/>
              <a:gd name="connsiteY6" fmla="*/ 870567 h 6527274"/>
              <a:gd name="connsiteX7" fmla="*/ 4499233 w 6690470"/>
              <a:gd name="connsiteY7" fmla="*/ 313976 h 6527274"/>
              <a:gd name="connsiteX8" fmla="*/ 722364 w 6690470"/>
              <a:gd name="connsiteY8" fmla="*/ 499506 h 6527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90470" h="6527274">
                <a:moveTo>
                  <a:pt x="722364" y="499506"/>
                </a:moveTo>
                <a:cubicBezTo>
                  <a:pt x="17790" y="1464706"/>
                  <a:pt x="-247253" y="5217280"/>
                  <a:pt x="271790" y="6105176"/>
                </a:cubicBezTo>
                <a:cubicBezTo>
                  <a:pt x="790833" y="6993072"/>
                  <a:pt x="3227025" y="6273037"/>
                  <a:pt x="3836625" y="5826880"/>
                </a:cubicBezTo>
                <a:cubicBezTo>
                  <a:pt x="4446225" y="5380724"/>
                  <a:pt x="3527408" y="3881020"/>
                  <a:pt x="3929390" y="3428237"/>
                </a:cubicBezTo>
                <a:cubicBezTo>
                  <a:pt x="4331372" y="2975454"/>
                  <a:pt x="5806781" y="3269210"/>
                  <a:pt x="6248520" y="3110184"/>
                </a:cubicBezTo>
                <a:cubicBezTo>
                  <a:pt x="6690259" y="2951158"/>
                  <a:pt x="6537860" y="2847349"/>
                  <a:pt x="6579825" y="2474080"/>
                </a:cubicBezTo>
                <a:cubicBezTo>
                  <a:pt x="6621790" y="2100811"/>
                  <a:pt x="6847077" y="1230584"/>
                  <a:pt x="6500312" y="870567"/>
                </a:cubicBezTo>
                <a:cubicBezTo>
                  <a:pt x="6153547" y="510550"/>
                  <a:pt x="5460016" y="373611"/>
                  <a:pt x="4499233" y="313976"/>
                </a:cubicBezTo>
                <a:cubicBezTo>
                  <a:pt x="3538450" y="254341"/>
                  <a:pt x="1426938" y="-465694"/>
                  <a:pt x="722364" y="499506"/>
                </a:cubicBezTo>
                <a:close/>
              </a:path>
            </a:pathLst>
          </a:cu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/>
          <p:cNvSpPr/>
          <p:nvPr/>
        </p:nvSpPr>
        <p:spPr>
          <a:xfrm>
            <a:off x="5579418" y="297047"/>
            <a:ext cx="6194973" cy="6725181"/>
          </a:xfrm>
          <a:custGeom>
            <a:avLst/>
            <a:gdLst>
              <a:gd name="connsiteX0" fmla="*/ 3577834 w 6194973"/>
              <a:gd name="connsiteY0" fmla="*/ 127023 h 6725181"/>
              <a:gd name="connsiteX1" fmla="*/ 3485069 w 6194973"/>
              <a:gd name="connsiteY1" fmla="*/ 127023 h 6725181"/>
              <a:gd name="connsiteX2" fmla="*/ 2981486 w 6194973"/>
              <a:gd name="connsiteY2" fmla="*/ 272796 h 6725181"/>
              <a:gd name="connsiteX3" fmla="*/ 3034495 w 6194973"/>
              <a:gd name="connsiteY3" fmla="*/ 1730536 h 6725181"/>
              <a:gd name="connsiteX4" fmla="*/ 2862217 w 6194973"/>
              <a:gd name="connsiteY4" fmla="*/ 2909979 h 6725181"/>
              <a:gd name="connsiteX5" fmla="*/ 1669521 w 6194973"/>
              <a:gd name="connsiteY5" fmla="*/ 3214779 h 6725181"/>
              <a:gd name="connsiteX6" fmla="*/ 278043 w 6194973"/>
              <a:gd name="connsiteY6" fmla="*/ 3400310 h 6725181"/>
              <a:gd name="connsiteX7" fmla="*/ 264791 w 6194973"/>
              <a:gd name="connsiteY7" fmla="*/ 4341214 h 6725181"/>
              <a:gd name="connsiteX8" fmla="*/ 437069 w 6194973"/>
              <a:gd name="connsiteY8" fmla="*/ 5692936 h 6725181"/>
              <a:gd name="connsiteX9" fmla="*/ 384060 w 6194973"/>
              <a:gd name="connsiteY9" fmla="*/ 6315788 h 6725181"/>
              <a:gd name="connsiteX10" fmla="*/ 5857208 w 6194973"/>
              <a:gd name="connsiteY10" fmla="*/ 6262779 h 6725181"/>
              <a:gd name="connsiteX11" fmla="*/ 5380130 w 6194973"/>
              <a:gd name="connsiteY11" fmla="*/ 577596 h 6725181"/>
              <a:gd name="connsiteX12" fmla="*/ 3524825 w 6194973"/>
              <a:gd name="connsiteY12" fmla="*/ 140275 h 6725181"/>
              <a:gd name="connsiteX13" fmla="*/ 3577834 w 6194973"/>
              <a:gd name="connsiteY13" fmla="*/ 127023 h 672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94973" h="6725181">
                <a:moveTo>
                  <a:pt x="3577834" y="127023"/>
                </a:moveTo>
                <a:cubicBezTo>
                  <a:pt x="3571208" y="124814"/>
                  <a:pt x="3584460" y="102727"/>
                  <a:pt x="3485069" y="127023"/>
                </a:cubicBezTo>
                <a:cubicBezTo>
                  <a:pt x="3385678" y="151319"/>
                  <a:pt x="3056582" y="5544"/>
                  <a:pt x="2981486" y="272796"/>
                </a:cubicBezTo>
                <a:cubicBezTo>
                  <a:pt x="2906390" y="540048"/>
                  <a:pt x="3054373" y="1291006"/>
                  <a:pt x="3034495" y="1730536"/>
                </a:cubicBezTo>
                <a:cubicBezTo>
                  <a:pt x="3014617" y="2170066"/>
                  <a:pt x="3089713" y="2662605"/>
                  <a:pt x="2862217" y="2909979"/>
                </a:cubicBezTo>
                <a:cubicBezTo>
                  <a:pt x="2634721" y="3157353"/>
                  <a:pt x="2100217" y="3133057"/>
                  <a:pt x="1669521" y="3214779"/>
                </a:cubicBezTo>
                <a:cubicBezTo>
                  <a:pt x="1238825" y="3296501"/>
                  <a:pt x="512165" y="3212571"/>
                  <a:pt x="278043" y="3400310"/>
                </a:cubicBezTo>
                <a:cubicBezTo>
                  <a:pt x="43921" y="3588049"/>
                  <a:pt x="238287" y="3959110"/>
                  <a:pt x="264791" y="4341214"/>
                </a:cubicBezTo>
                <a:cubicBezTo>
                  <a:pt x="291295" y="4723318"/>
                  <a:pt x="417191" y="5363840"/>
                  <a:pt x="437069" y="5692936"/>
                </a:cubicBezTo>
                <a:cubicBezTo>
                  <a:pt x="456947" y="6022032"/>
                  <a:pt x="-519296" y="6220814"/>
                  <a:pt x="384060" y="6315788"/>
                </a:cubicBezTo>
                <a:cubicBezTo>
                  <a:pt x="1287416" y="6410762"/>
                  <a:pt x="5024530" y="7219144"/>
                  <a:pt x="5857208" y="6262779"/>
                </a:cubicBezTo>
                <a:cubicBezTo>
                  <a:pt x="6689886" y="5306414"/>
                  <a:pt x="5768860" y="1598013"/>
                  <a:pt x="5380130" y="577596"/>
                </a:cubicBezTo>
                <a:cubicBezTo>
                  <a:pt x="4991400" y="-442821"/>
                  <a:pt x="3825208" y="215371"/>
                  <a:pt x="3524825" y="140275"/>
                </a:cubicBezTo>
                <a:cubicBezTo>
                  <a:pt x="3224442" y="65179"/>
                  <a:pt x="3584460" y="129232"/>
                  <a:pt x="3577834" y="127023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4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3339" y="874643"/>
            <a:ext cx="40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kumimoji="1" lang="en-US" altLang="zh-CN" sz="4000" dirty="0" smtClean="0"/>
              <a:t>Recognition</a:t>
            </a:r>
            <a:endParaRPr kumimoji="1" lang="zh-CN" altLang="en-US" sz="4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344" y="1918445"/>
            <a:ext cx="3168726" cy="422393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35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43339" y="874643"/>
            <a:ext cx="40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kumimoji="1" lang="en-US" altLang="zh-CN" sz="4000" dirty="0" smtClean="0"/>
              <a:t>Recognition</a:t>
            </a:r>
            <a:endParaRPr kumimoji="1" lang="zh-CN" altLang="en-US" sz="40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44" y="1918445"/>
            <a:ext cx="3168726" cy="4223937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 flipV="1">
            <a:off x="5466524" y="2279374"/>
            <a:ext cx="2259494" cy="12200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26018" y="1910042"/>
            <a:ext cx="294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dog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004313" y="5215595"/>
            <a:ext cx="294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dog</a:t>
            </a:r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6520070" y="5387009"/>
            <a:ext cx="1444487" cy="21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075583" y="4996070"/>
            <a:ext cx="1444487" cy="114631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51344" y="1944037"/>
            <a:ext cx="2115180" cy="344297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573" y="1067697"/>
            <a:ext cx="994006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00" dirty="0"/>
              <a:t>・</a:t>
            </a:r>
            <a:r>
              <a:rPr kumimoji="1" lang="en-US" altLang="zh-CN" sz="4000" dirty="0"/>
              <a:t>Do</a:t>
            </a:r>
            <a:r>
              <a:rPr kumimoji="1" lang="zh-CN" altLang="en-US" sz="4000" dirty="0"/>
              <a:t> 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different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Concepts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Competition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Method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&amp;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Difficulties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  <a:p>
            <a:endParaRPr kumimoji="1" lang="zh-CN" altLang="en-US" sz="4000" dirty="0" smtClean="0"/>
          </a:p>
          <a:p>
            <a:endParaRPr kumimoji="1"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573" y="1067697"/>
            <a:ext cx="994006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00" dirty="0"/>
              <a:t>・</a:t>
            </a:r>
            <a:r>
              <a:rPr kumimoji="1" lang="en-US" altLang="zh-CN" sz="4000" dirty="0"/>
              <a:t>Do</a:t>
            </a:r>
            <a:r>
              <a:rPr kumimoji="1" lang="zh-CN" altLang="en-US" sz="4000" dirty="0"/>
              <a:t> 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different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Concepts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rgbClr val="FF0000"/>
                </a:solidFill>
              </a:rPr>
              <a:t>・</a:t>
            </a:r>
            <a:r>
              <a:rPr kumimoji="1" lang="en-US" altLang="zh-CN" sz="4000" dirty="0" smtClean="0">
                <a:solidFill>
                  <a:srgbClr val="FF0000"/>
                </a:solidFill>
              </a:rPr>
              <a:t>Competition</a:t>
            </a:r>
            <a:endParaRPr kumimoji="1" lang="zh-CN" altLang="en-US" sz="40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Method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&amp;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Difficulties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  <a:p>
            <a:endParaRPr kumimoji="1" lang="zh-CN" altLang="en-US" sz="4000" dirty="0" smtClean="0"/>
          </a:p>
          <a:p>
            <a:endParaRPr kumimoji="1"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7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26184"/>
          <a:stretch/>
        </p:blipFill>
        <p:spPr>
          <a:xfrm>
            <a:off x="1933238" y="1457739"/>
            <a:ext cx="8966107" cy="54002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7894" y="450574"/>
            <a:ext cx="6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 err="1" smtClean="0"/>
              <a:t>ImageNet</a:t>
            </a:r>
            <a:r>
              <a:rPr kumimoji="1" lang="zh-CN" altLang="en-US" sz="4800" dirty="0" smtClean="0"/>
              <a:t> </a:t>
            </a:r>
            <a:r>
              <a:rPr kumimoji="1" lang="en-US" altLang="zh-CN" sz="4800" dirty="0" smtClean="0"/>
              <a:t>Challenge</a:t>
            </a:r>
            <a:endParaRPr kumimoji="1" lang="zh-CN" altLang="en-US" sz="4800" dirty="0"/>
          </a:p>
        </p:txBody>
      </p:sp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3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-321" t="-7923" r="321" b="17682"/>
          <a:stretch/>
        </p:blipFill>
        <p:spPr>
          <a:xfrm>
            <a:off x="2013250" y="669234"/>
            <a:ext cx="8245011" cy="61887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9929" y="265044"/>
            <a:ext cx="5870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 smtClean="0"/>
              <a:t>Microsoft</a:t>
            </a:r>
            <a:r>
              <a:rPr kumimoji="1" lang="zh-CN" altLang="en-US" sz="4800" dirty="0" smtClean="0"/>
              <a:t> </a:t>
            </a:r>
            <a:r>
              <a:rPr kumimoji="1" lang="en-US" altLang="zh-CN" sz="4800" dirty="0" smtClean="0"/>
              <a:t>Research</a:t>
            </a:r>
            <a:endParaRPr kumimoji="1" lang="zh-CN" altLang="en-US" sz="4800" dirty="0"/>
          </a:p>
        </p:txBody>
      </p:sp>
      <p:sp>
        <p:nvSpPr>
          <p:cNvPr id="7" name="矩形 6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1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6765" y="2822714"/>
            <a:ext cx="9515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 smtClean="0">
                <a:solidFill>
                  <a:schemeClr val="tx1">
                    <a:lumMod val="8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Plankton</a:t>
            </a:r>
            <a:r>
              <a:rPr kumimoji="1" lang="zh-CN" altLang="en-US" sz="5400" dirty="0" smtClean="0">
                <a:solidFill>
                  <a:schemeClr val="tx1">
                    <a:lumMod val="8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 </a:t>
            </a:r>
            <a:r>
              <a:rPr kumimoji="1" lang="en-US" altLang="zh-CN" sz="5400" dirty="0" smtClean="0">
                <a:solidFill>
                  <a:schemeClr val="tx1">
                    <a:lumMod val="8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Recognition</a:t>
            </a:r>
            <a:r>
              <a:rPr kumimoji="1" lang="zh-CN" altLang="en-US" sz="5400" dirty="0" smtClean="0">
                <a:solidFill>
                  <a:schemeClr val="tx1">
                    <a:lumMod val="8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 </a:t>
            </a:r>
            <a:r>
              <a:rPr kumimoji="1" lang="en-US" altLang="zh-CN" sz="5400" dirty="0" smtClean="0">
                <a:solidFill>
                  <a:schemeClr val="tx1">
                    <a:lumMod val="85000"/>
                  </a:schemeClr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Challenge</a:t>
            </a:r>
            <a:endParaRPr kumimoji="1" lang="zh-CN" altLang="en-US" sz="5400" dirty="0">
              <a:solidFill>
                <a:schemeClr val="tx1">
                  <a:lumMod val="85000"/>
                </a:schemeClr>
              </a:solid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38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573" y="1067697"/>
            <a:ext cx="994006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00" dirty="0"/>
              <a:t>・</a:t>
            </a:r>
            <a:r>
              <a:rPr kumimoji="1" lang="en-US" altLang="zh-CN" sz="4000" dirty="0"/>
              <a:t>Do</a:t>
            </a:r>
            <a:r>
              <a:rPr kumimoji="1" lang="zh-CN" altLang="en-US" sz="4000" dirty="0"/>
              <a:t> 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different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Concepts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Competition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rgbClr val="FF0000"/>
                </a:solidFill>
              </a:rPr>
              <a:t>・</a:t>
            </a:r>
            <a:r>
              <a:rPr kumimoji="1" lang="en-US" altLang="zh-CN" sz="4000" dirty="0" smtClean="0">
                <a:solidFill>
                  <a:srgbClr val="FF0000"/>
                </a:solidFill>
              </a:rPr>
              <a:t>Method</a:t>
            </a:r>
            <a:r>
              <a:rPr kumimoji="1" lang="zh-CN" altLang="en-US" sz="4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4000" dirty="0" smtClean="0">
                <a:solidFill>
                  <a:srgbClr val="FF0000"/>
                </a:solidFill>
              </a:rPr>
              <a:t>&amp;</a:t>
            </a:r>
            <a:r>
              <a:rPr kumimoji="1" lang="zh-CN" altLang="en-US" sz="40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4000" dirty="0" smtClean="0">
                <a:solidFill>
                  <a:srgbClr val="FF0000"/>
                </a:solidFill>
              </a:rPr>
              <a:t>Difficulties</a:t>
            </a:r>
            <a:endParaRPr kumimoji="1" lang="zh-CN" altLang="en-US" sz="40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  <a:p>
            <a:endParaRPr kumimoji="1" lang="zh-CN" altLang="en-US" sz="4000" dirty="0" smtClean="0"/>
          </a:p>
          <a:p>
            <a:endParaRPr kumimoji="1"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1548" y="702364"/>
            <a:ext cx="40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Deep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Learning</a:t>
            </a:r>
            <a:endParaRPr kumimoji="1" lang="zh-CN" altLang="en-US" sz="4000" dirty="0" smtClean="0"/>
          </a:p>
        </p:txBody>
      </p:sp>
      <p:sp>
        <p:nvSpPr>
          <p:cNvPr id="3" name="矩形 2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22172" y="3167270"/>
            <a:ext cx="275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Input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images</a:t>
            </a:r>
            <a:endParaRPr kumimoji="1" lang="zh-CN" altLang="en-US" sz="2400" b="1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3869631" y="3424606"/>
            <a:ext cx="821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916557" y="2927650"/>
            <a:ext cx="1895061" cy="940904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</a:rPr>
              <a:t>CNN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>
            <a:off x="7017025" y="3424606"/>
            <a:ext cx="821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070571" y="3167270"/>
            <a:ext cx="275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Output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80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548" y="702364"/>
            <a:ext cx="404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Traditional</a:t>
            </a:r>
            <a:endParaRPr kumimoji="1" lang="zh-CN" altLang="en-US" sz="4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84920" y="3034748"/>
            <a:ext cx="275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Input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images</a:t>
            </a:r>
            <a:endParaRPr kumimoji="1" lang="zh-CN" altLang="en-US" sz="2400" b="1" dirty="0"/>
          </a:p>
        </p:txBody>
      </p:sp>
      <p:cxnSp>
        <p:nvCxnSpPr>
          <p:cNvPr id="5" name="直线箭头连接符 4"/>
          <p:cNvCxnSpPr/>
          <p:nvPr/>
        </p:nvCxnSpPr>
        <p:spPr>
          <a:xfrm>
            <a:off x="2226363" y="3292084"/>
            <a:ext cx="821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167273" y="2795128"/>
            <a:ext cx="1895061" cy="940904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</a:rPr>
              <a:t>Feature</a:t>
            </a:r>
            <a:r>
              <a:rPr kumimoji="1" lang="zh-CN" altLang="en-US" sz="24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tx1"/>
                </a:solidFill>
              </a:rPr>
              <a:t>Extraction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直线箭头连接符 6"/>
          <p:cNvCxnSpPr/>
          <p:nvPr/>
        </p:nvCxnSpPr>
        <p:spPr>
          <a:xfrm>
            <a:off x="5214733" y="3292084"/>
            <a:ext cx="15968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214733" y="2850082"/>
            <a:ext cx="209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matrix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64016" y="2821632"/>
            <a:ext cx="1895061" cy="940904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tx1"/>
                </a:solidFill>
              </a:rPr>
              <a:t>Classifier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9018103" y="3292084"/>
            <a:ext cx="821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895258" y="3059091"/>
            <a:ext cx="275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/>
              <a:t>Output</a:t>
            </a:r>
            <a:endParaRPr kumimoji="1"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3721112" y="1832531"/>
            <a:ext cx="776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LBP</a:t>
            </a:r>
            <a:endParaRPr kumimoji="1" lang="zh-CN" altLang="en-US" dirty="0" smtClean="0"/>
          </a:p>
          <a:p>
            <a:r>
              <a:rPr kumimoji="1" lang="en-US" altLang="zh-CN" dirty="0" smtClean="0"/>
              <a:t>SIFT</a:t>
            </a:r>
            <a:endParaRPr kumimoji="1" lang="zh-CN" altLang="en-US" dirty="0" smtClean="0"/>
          </a:p>
          <a:p>
            <a:r>
              <a:rPr kumimoji="1" lang="en-US" altLang="zh-CN" dirty="0" smtClean="0"/>
              <a:t>Gabor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721111" y="3775299"/>
            <a:ext cx="775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HOG</a:t>
            </a:r>
            <a:endParaRPr kumimoji="1" lang="zh-CN" altLang="en-US" dirty="0" smtClean="0"/>
          </a:p>
          <a:p>
            <a:r>
              <a:rPr kumimoji="1" lang="en-US" altLang="zh-CN" dirty="0" smtClean="0"/>
              <a:t>BGC</a:t>
            </a:r>
            <a:endParaRPr kumimoji="1" lang="zh-CN" altLang="en-US" dirty="0" smtClean="0"/>
          </a:p>
          <a:p>
            <a:r>
              <a:rPr kumimoji="1" lang="en-US" altLang="zh-CN" dirty="0" smtClean="0"/>
              <a:t>GLCM</a:t>
            </a:r>
            <a:endParaRPr kumimoji="1" lang="zh-CN" altLang="en-US" dirty="0" smtClean="0"/>
          </a:p>
          <a:p>
            <a:r>
              <a:rPr kumimoji="1" lang="is-IS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591586" y="373603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SVM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6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548" y="2475731"/>
            <a:ext cx="4837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Difficulties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kumimoji="1" lang="zh-CN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zh-CN" altLang="en-US" sz="4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477078" y="3275951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‣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Size: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Very,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very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s</a:t>
            </a:r>
            <a:r>
              <a:rPr kumimoji="1" lang="en-US" altLang="zh-CN" sz="2800" dirty="0" smtClean="0"/>
              <a:t>mall</a:t>
            </a:r>
            <a:endParaRPr kumimoji="1"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77078" y="3951570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‣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Shape: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unclear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various</a:t>
            </a:r>
            <a:r>
              <a:rPr kumimoji="1" lang="zh-CN" altLang="en-US" sz="2800" dirty="0" smtClean="0"/>
              <a:t> </a:t>
            </a:r>
            <a:endParaRPr kumimoji="1"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77078" y="4599391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‣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Color: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color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(image)</a:t>
            </a:r>
            <a:endParaRPr kumimoji="1" lang="zh-CN" altLang="en-US" sz="2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91548" y="5261111"/>
            <a:ext cx="883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Difficulties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kumimoji="1" lang="zh-CN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selection</a:t>
            </a:r>
            <a:r>
              <a:rPr kumimoji="1" lang="zh-CN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kumimoji="1" lang="zh-CN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classifiers</a:t>
            </a:r>
            <a:endParaRPr kumimoji="1" lang="zh-CN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zh-CN" altLang="en-US" sz="40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291548" y="890683"/>
            <a:ext cx="6891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Difficulties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Segmentation</a:t>
            </a:r>
            <a:endParaRPr kumimoji="1" lang="zh-CN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zh-CN" altLang="en-US" sz="40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477078" y="1661488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‣</a:t>
            </a:r>
            <a:r>
              <a:rPr kumimoji="1" lang="zh-CN" altLang="en-US" sz="2800" dirty="0" smtClean="0"/>
              <a:t> </a:t>
            </a:r>
            <a:r>
              <a:rPr lang="en-US" altLang="zh-CN" sz="2800" b="1" dirty="0"/>
              <a:t>C</a:t>
            </a:r>
            <a:r>
              <a:rPr lang="en-US" altLang="zh-CN" sz="2800" b="1" dirty="0" smtClean="0"/>
              <a:t>ilium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172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548" y="2475731"/>
            <a:ext cx="4837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Difficulties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kumimoji="1" lang="zh-CN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zh-CN" altLang="en-US" sz="4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477078" y="3275951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‣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Size: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Very,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very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s</a:t>
            </a:r>
            <a:r>
              <a:rPr kumimoji="1" lang="en-US" altLang="zh-CN" sz="2800" dirty="0" smtClean="0"/>
              <a:t>mall</a:t>
            </a:r>
            <a:endParaRPr kumimoji="1" lang="zh-CN" altLang="en-US" sz="2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77078" y="3951570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‣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Shape: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unclear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and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various</a:t>
            </a:r>
            <a:r>
              <a:rPr kumimoji="1" lang="zh-CN" altLang="en-US" sz="2800" dirty="0" smtClean="0"/>
              <a:t> </a:t>
            </a:r>
            <a:endParaRPr kumimoji="1"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77078" y="4599391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‣</a:t>
            </a:r>
            <a:r>
              <a:rPr kumimoji="1" lang="zh-CN" altLang="en-US" sz="2800" dirty="0"/>
              <a:t> </a:t>
            </a:r>
            <a:r>
              <a:rPr kumimoji="1" lang="en-US" altLang="zh-CN" sz="2800" dirty="0" smtClean="0"/>
              <a:t>Color: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no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color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(image)</a:t>
            </a:r>
            <a:endParaRPr kumimoji="1" lang="zh-CN" altLang="en-US" sz="2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91548" y="5261111"/>
            <a:ext cx="883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Difficulties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kumimoji="1" lang="zh-CN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selection</a:t>
            </a:r>
            <a:r>
              <a:rPr kumimoji="1" lang="zh-CN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kumimoji="1" lang="zh-CN" alt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classifiers</a:t>
            </a:r>
            <a:endParaRPr kumimoji="1" lang="zh-CN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zh-CN" altLang="en-US" sz="4000" dirty="0" smtClean="0"/>
          </a:p>
        </p:txBody>
      </p:sp>
      <p:sp>
        <p:nvSpPr>
          <p:cNvPr id="17" name="文本框 16"/>
          <p:cNvSpPr txBox="1"/>
          <p:nvPr/>
        </p:nvSpPr>
        <p:spPr>
          <a:xfrm>
            <a:off x="291548" y="890683"/>
            <a:ext cx="6891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Difficulties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</a:t>
            </a:r>
            <a:r>
              <a:rPr kumimoji="1" lang="zh-CN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Segmentation</a:t>
            </a:r>
            <a:endParaRPr kumimoji="1" lang="zh-CN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kumimoji="1" lang="zh-CN" altLang="en-US" sz="40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477078" y="1661488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‣</a:t>
            </a:r>
            <a:r>
              <a:rPr kumimoji="1" lang="zh-CN" altLang="en-US" sz="2800" dirty="0" smtClean="0"/>
              <a:t> </a:t>
            </a:r>
            <a:r>
              <a:rPr lang="en-US" altLang="zh-CN" sz="2800" b="1" dirty="0"/>
              <a:t>C</a:t>
            </a:r>
            <a:r>
              <a:rPr lang="en-US" altLang="zh-CN" sz="2800" b="1" dirty="0" smtClean="0"/>
              <a:t>ilium</a:t>
            </a:r>
            <a:endParaRPr kumimoji="1" lang="zh-CN" altLang="en-US" sz="2800" dirty="0"/>
          </a:p>
        </p:txBody>
      </p:sp>
      <p:sp>
        <p:nvSpPr>
          <p:cNvPr id="4" name="右大括号 3"/>
          <p:cNvSpPr/>
          <p:nvPr/>
        </p:nvSpPr>
        <p:spPr>
          <a:xfrm>
            <a:off x="6520070" y="1245705"/>
            <a:ext cx="371060" cy="379739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77196" y="2689783"/>
            <a:ext cx="2703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Image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663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5286" y="520843"/>
            <a:ext cx="9859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Both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Deep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Learning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and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Traditional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method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need:</a:t>
            </a:r>
            <a:endParaRPr kumimoji="1" lang="zh-CN" altLang="en-US" sz="3600" dirty="0" smtClean="0"/>
          </a:p>
          <a:p>
            <a:endParaRPr kumimoji="1" lang="zh-CN" altLang="en-US" sz="3600" dirty="0"/>
          </a:p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6" y="2712832"/>
            <a:ext cx="1555369" cy="12495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21" y="2703007"/>
            <a:ext cx="2711832" cy="12593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19" y="3207026"/>
            <a:ext cx="2581658" cy="7553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25" y="3137452"/>
            <a:ext cx="3512904" cy="8249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43" y="2633905"/>
            <a:ext cx="1719927" cy="13284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6" y="4207426"/>
            <a:ext cx="4794526" cy="9196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5" y="4116559"/>
            <a:ext cx="1746279" cy="10104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57" y="3818946"/>
            <a:ext cx="1320800" cy="13081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40" y="4116559"/>
            <a:ext cx="2138570" cy="19854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5281205"/>
            <a:ext cx="5773283" cy="11110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6" y="5235959"/>
            <a:ext cx="2238481" cy="15737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095" y="4116559"/>
            <a:ext cx="1350234" cy="25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18" y="1675638"/>
            <a:ext cx="4636539" cy="3505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直线连接符 2"/>
          <p:cNvCxnSpPr/>
          <p:nvPr/>
        </p:nvCxnSpPr>
        <p:spPr>
          <a:xfrm flipV="1">
            <a:off x="5943599" y="2743199"/>
            <a:ext cx="756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0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5286" y="520843"/>
            <a:ext cx="9859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/>
              <a:t>Both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Deep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Learning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and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Traditional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method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smtClean="0"/>
              <a:t>need:</a:t>
            </a:r>
            <a:endParaRPr kumimoji="1" lang="zh-CN" altLang="en-US" sz="3600" dirty="0" smtClean="0"/>
          </a:p>
          <a:p>
            <a:endParaRPr kumimoji="1" lang="zh-CN" altLang="en-US" sz="3600" dirty="0"/>
          </a:p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6" y="2712832"/>
            <a:ext cx="1555369" cy="12495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21" y="2703007"/>
            <a:ext cx="2711832" cy="12593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19" y="3207026"/>
            <a:ext cx="2581658" cy="7553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25" y="3137452"/>
            <a:ext cx="3512904" cy="8249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443" y="2633905"/>
            <a:ext cx="1719927" cy="13284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6" y="4207426"/>
            <a:ext cx="4794526" cy="9196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5" y="4116559"/>
            <a:ext cx="1746279" cy="10104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57" y="3818946"/>
            <a:ext cx="1320800" cy="13081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40" y="4116559"/>
            <a:ext cx="2138570" cy="198548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5281205"/>
            <a:ext cx="5773283" cy="11110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6" y="5235959"/>
            <a:ext cx="2238481" cy="157377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095" y="4116559"/>
            <a:ext cx="1350234" cy="25723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31537" y="3836973"/>
            <a:ext cx="4946981" cy="156966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tint val="66000"/>
                  <a:satMod val="160000"/>
                  <a:alpha val="27000"/>
                </a:schemeClr>
              </a:gs>
              <a:gs pos="50000">
                <a:schemeClr val="tx2">
                  <a:lumMod val="7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1">
                <a:satMod val="175000"/>
                <a:alpha val="40000"/>
              </a:schemeClr>
            </a:glow>
            <a:reflection endPos="0" dir="5400000" sy="-100000" algn="bl" rotWithShape="0"/>
            <a:softEdge rad="12700"/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 smtClean="0">
                <a:solidFill>
                  <a:srgbClr val="FF0000"/>
                </a:solidFill>
              </a:rPr>
              <a:t>Dataset</a:t>
            </a:r>
            <a:endParaRPr kumimoji="1" lang="zh-CN" alt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0573" y="1067697"/>
            <a:ext cx="994006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00" dirty="0"/>
              <a:t>・</a:t>
            </a:r>
            <a:r>
              <a:rPr kumimoji="1" lang="en-US" altLang="zh-CN" sz="4000" dirty="0"/>
              <a:t>Do</a:t>
            </a:r>
            <a:r>
              <a:rPr kumimoji="1" lang="zh-CN" altLang="en-US" sz="4000" dirty="0"/>
              <a:t> 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different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Concepts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Competition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/>
              <a:t>・</a:t>
            </a:r>
            <a:r>
              <a:rPr kumimoji="1" lang="en-US" altLang="zh-CN" sz="4000" dirty="0" smtClean="0"/>
              <a:t>Method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&amp;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Difficulties</a:t>
            </a:r>
            <a:endParaRPr kumimoji="1" lang="zh-CN" altLang="en-US" sz="4000" dirty="0" smtClean="0"/>
          </a:p>
          <a:p>
            <a:pPr>
              <a:lnSpc>
                <a:spcPct val="150000"/>
              </a:lnSpc>
            </a:pPr>
            <a:r>
              <a:rPr kumimoji="1" lang="zh-CN" altLang="en-US" sz="4000" dirty="0" smtClean="0">
                <a:solidFill>
                  <a:srgbClr val="FF0000"/>
                </a:solidFill>
              </a:rPr>
              <a:t>・</a:t>
            </a:r>
            <a:r>
              <a:rPr kumimoji="1" lang="en-US" altLang="zh-CN" sz="4000" dirty="0" smtClean="0">
                <a:solidFill>
                  <a:srgbClr val="FF0000"/>
                </a:solidFill>
              </a:rPr>
              <a:t>Task</a:t>
            </a:r>
            <a:endParaRPr kumimoji="1" lang="zh-CN" altLang="en-US" sz="4000" dirty="0" smtClean="0">
              <a:solidFill>
                <a:srgbClr val="FF0000"/>
              </a:solidFill>
            </a:endParaRPr>
          </a:p>
          <a:p>
            <a:endParaRPr kumimoji="1" lang="zh-CN" altLang="en-US" sz="4000" dirty="0" smtClean="0"/>
          </a:p>
          <a:p>
            <a:endParaRPr kumimoji="1"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6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65" y="520843"/>
            <a:ext cx="845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Dataset</a:t>
            </a:r>
            <a:endParaRPr kumimoji="1" lang="zh-CN" altLang="en-US" sz="4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69844" y="1577013"/>
            <a:ext cx="8282608" cy="44012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 smtClean="0">
                <a:solidFill>
                  <a:srgbClr val="FFC000"/>
                </a:solidFill>
              </a:rPr>
              <a:t>ASLO</a:t>
            </a:r>
            <a:r>
              <a:rPr kumimoji="1" lang="zh-CN" altLang="en-US" sz="2000" b="1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22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WHOI</a:t>
            </a:r>
            <a:r>
              <a:rPr kumimoji="1" lang="zh-CN" altLang="en-US" sz="2000" b="1" dirty="0"/>
              <a:t> 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103</a:t>
            </a:r>
            <a:r>
              <a:rPr kumimoji="1" lang="zh-CN" altLang="en-US" sz="2000" b="1" dirty="0" smtClean="0"/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b="1" dirty="0" err="1" smtClean="0"/>
              <a:t>Kaggle</a:t>
            </a:r>
            <a:r>
              <a:rPr kumimoji="1" lang="zh-CN" altLang="en-US" sz="2000" b="1" dirty="0"/>
              <a:t> 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121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err="1" smtClean="0"/>
              <a:t>Zooscan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19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kumimoji="1" lang="zh-CN" altLang="en-US" sz="2000" b="1" dirty="0" smtClean="0"/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A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249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B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44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C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22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D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22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CN" sz="2000" b="1" dirty="0" err="1" smtClean="0"/>
              <a:t>ZhengLab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kumimoji="1"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8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565" y="520843"/>
            <a:ext cx="845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Dataset</a:t>
            </a:r>
            <a:endParaRPr kumimoji="1" lang="zh-CN" altLang="en-US" sz="4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76468" y="1577014"/>
            <a:ext cx="8282608" cy="44012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chilly" dir="t"/>
            </a:scene3d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 smtClean="0">
                <a:solidFill>
                  <a:srgbClr val="FFC000"/>
                </a:solidFill>
              </a:rPr>
              <a:t>ASLO</a:t>
            </a:r>
            <a:r>
              <a:rPr kumimoji="1" lang="zh-CN" altLang="en-US" sz="2000" b="1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22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WHOI</a:t>
            </a:r>
            <a:r>
              <a:rPr kumimoji="1" lang="zh-CN" altLang="en-US" sz="2000" b="1" dirty="0"/>
              <a:t> 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103</a:t>
            </a:r>
            <a:r>
              <a:rPr kumimoji="1" lang="zh-CN" altLang="en-US" sz="2000" b="1" dirty="0" smtClean="0"/>
              <a:t>  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b="1" dirty="0" err="1" smtClean="0"/>
              <a:t>Kaggle</a:t>
            </a:r>
            <a:r>
              <a:rPr kumimoji="1" lang="zh-CN" altLang="en-US" sz="2000" b="1" dirty="0"/>
              <a:t> 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121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err="1" smtClean="0"/>
              <a:t>Zooscan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19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kumimoji="1" lang="zh-CN" altLang="en-US" sz="2000" b="1" dirty="0" smtClean="0"/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A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249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B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44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C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22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b="1" dirty="0" smtClean="0"/>
              <a:t>D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22</a:t>
            </a:r>
            <a:endParaRPr kumimoji="1" lang="zh-CN" alt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CN" sz="2000" b="1" dirty="0" err="1" smtClean="0"/>
              <a:t>ZhengLab</a:t>
            </a:r>
            <a:r>
              <a:rPr kumimoji="1" lang="zh-CN" altLang="en-US" sz="2000" b="1" dirty="0" smtClean="0"/>
              <a:t>  </a:t>
            </a:r>
            <a:r>
              <a:rPr kumimoji="1" lang="en-US" altLang="zh-CN" sz="2000" b="1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  <a:endParaRPr kumimoji="1"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2398643" y="4015409"/>
            <a:ext cx="251792" cy="17890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862470" y="4679098"/>
            <a:ext cx="108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smtClean="0">
                <a:solidFill>
                  <a:schemeClr val="accent2">
                    <a:lumMod val="75000"/>
                  </a:schemeClr>
                </a:solidFill>
              </a:rPr>
              <a:t>OUC</a:t>
            </a:r>
            <a:endParaRPr kumimoji="1"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809" y="520843"/>
            <a:ext cx="845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57807" y="1839434"/>
            <a:ext cx="118341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Annotation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.</a:t>
            </a:r>
            <a:r>
              <a:rPr kumimoji="1" lang="en-US" altLang="zh-CN" sz="3200" dirty="0" smtClean="0"/>
              <a:t>xml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Preprocess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Removing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noise,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segmentation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Feature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extraction</a:t>
            </a:r>
            <a:r>
              <a:rPr kumimoji="1" lang="zh-CN" altLang="en-US" sz="3200" dirty="0" smtClean="0"/>
              <a:t> </a:t>
            </a:r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Classification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SVM,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generating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baseline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recognition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accuracy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Coding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is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already!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 </a:t>
            </a:r>
            <a:endParaRPr kumimoji="1" lang="zh-CN" altLang="en-US" sz="3200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8278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809" y="520843"/>
            <a:ext cx="845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57807" y="1839434"/>
            <a:ext cx="118341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Annotation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.</a:t>
            </a:r>
            <a:r>
              <a:rPr kumimoji="1" lang="en-US" altLang="zh-CN" sz="3200" dirty="0" smtClean="0"/>
              <a:t>xml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Preprocess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Removing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noise,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segmentation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Feature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extraction</a:t>
            </a:r>
            <a:r>
              <a:rPr kumimoji="1" lang="zh-CN" altLang="en-US" sz="3200" dirty="0" smtClean="0"/>
              <a:t> </a:t>
            </a:r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Classification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SVM,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generating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baseline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recognition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accuracy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Coding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is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already!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 </a:t>
            </a:r>
            <a:endParaRPr kumimoji="1" lang="zh-CN" altLang="en-US" sz="3200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endParaRPr kumimoji="1" lang="zh-CN" altLang="en-US" sz="32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83094" y="2441302"/>
            <a:ext cx="24384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 smtClean="0">
                <a:solidFill>
                  <a:srgbClr val="92D050"/>
                </a:solidFill>
                <a:latin typeface="HanziPen SC" charset="-122"/>
                <a:ea typeface="HanziPen SC" charset="-122"/>
                <a:cs typeface="HanziPen SC" charset="-122"/>
              </a:rPr>
              <a:t>Objection</a:t>
            </a:r>
            <a:r>
              <a:rPr kumimoji="1" lang="zh-CN" altLang="en-US" sz="2200" dirty="0" smtClean="0">
                <a:solidFill>
                  <a:srgbClr val="92D05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2200" dirty="0" smtClean="0">
                <a:solidFill>
                  <a:srgbClr val="92D050"/>
                </a:solidFill>
                <a:latin typeface="HanziPen SC" charset="-122"/>
                <a:ea typeface="HanziPen SC" charset="-122"/>
                <a:cs typeface="HanziPen SC" charset="-122"/>
              </a:rPr>
              <a:t>Detection</a:t>
            </a:r>
            <a:endParaRPr kumimoji="1" lang="zh-CN" altLang="en-US" sz="2200" dirty="0">
              <a:solidFill>
                <a:srgbClr val="92D050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0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809" y="520843"/>
            <a:ext cx="845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57807" y="1839434"/>
            <a:ext cx="118341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Annotation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.</a:t>
            </a:r>
            <a:r>
              <a:rPr kumimoji="1" lang="en-US" altLang="zh-CN" sz="3200" dirty="0" smtClean="0"/>
              <a:t>xml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Preprocess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Removing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noise,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>
                <a:solidFill>
                  <a:srgbClr val="92D050"/>
                </a:solidFill>
                <a:latin typeface="HanziPen SC" charset="-122"/>
                <a:ea typeface="HanziPen SC" charset="-122"/>
                <a:cs typeface="HanziPen SC" charset="-122"/>
              </a:rPr>
              <a:t>segmentation</a:t>
            </a:r>
            <a:endParaRPr kumimoji="1" lang="zh-CN" altLang="en-US" sz="3200" dirty="0" smtClean="0">
              <a:solidFill>
                <a:srgbClr val="92D05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Feature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extraction</a:t>
            </a:r>
            <a:r>
              <a:rPr kumimoji="1" lang="zh-CN" altLang="en-US" sz="3200" dirty="0" smtClean="0"/>
              <a:t> </a:t>
            </a:r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Classification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SVM,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generating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baseline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recognition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accuracy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Coding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is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already!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 </a:t>
            </a:r>
            <a:endParaRPr kumimoji="1" lang="zh-CN" altLang="en-US" sz="3200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0329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809" y="520843"/>
            <a:ext cx="845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57807" y="1839434"/>
            <a:ext cx="118341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Annotation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.</a:t>
            </a:r>
            <a:r>
              <a:rPr kumimoji="1" lang="en-US" altLang="zh-CN" sz="3200" dirty="0" smtClean="0"/>
              <a:t>xml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Preprocess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Removing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noise,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segmentation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Feature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extraction</a:t>
            </a:r>
            <a:r>
              <a:rPr kumimoji="1" lang="zh-CN" altLang="en-US" sz="3200" dirty="0" smtClean="0"/>
              <a:t> </a:t>
            </a:r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Classification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SVM,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generating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baseline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recognition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accuracy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Coding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is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already!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 </a:t>
            </a:r>
            <a:endParaRPr kumimoji="1" lang="zh-CN" altLang="en-US" sz="3200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endParaRPr kumimoji="1" lang="zh-CN" altLang="en-US" sz="32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56590" y="4347813"/>
            <a:ext cx="3419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dirty="0" smtClean="0">
                <a:solidFill>
                  <a:srgbClr val="92D050"/>
                </a:solidFill>
                <a:latin typeface="HanziPen SC" charset="-122"/>
                <a:ea typeface="HanziPen SC" charset="-122"/>
                <a:cs typeface="HanziPen SC" charset="-122"/>
              </a:rPr>
              <a:t>Dimensional</a:t>
            </a:r>
            <a:r>
              <a:rPr kumimoji="1" lang="zh-CN" altLang="en-US" sz="2200" dirty="0" smtClean="0">
                <a:solidFill>
                  <a:srgbClr val="92D05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2200" dirty="0" smtClean="0">
                <a:solidFill>
                  <a:srgbClr val="92D050"/>
                </a:solidFill>
                <a:latin typeface="HanziPen SC" charset="-122"/>
                <a:ea typeface="HanziPen SC" charset="-122"/>
                <a:cs typeface="HanziPen SC" charset="-122"/>
              </a:rPr>
              <a:t>Reduction</a:t>
            </a:r>
            <a:endParaRPr kumimoji="1" lang="zh-CN" altLang="en-US" sz="2200" dirty="0">
              <a:solidFill>
                <a:srgbClr val="92D050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5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809" y="520843"/>
            <a:ext cx="845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57807" y="1839434"/>
            <a:ext cx="118341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Annotation</a:t>
            </a:r>
            <a:r>
              <a:rPr kumimoji="1" lang="zh-CN" altLang="en-US" sz="3200" dirty="0"/>
              <a:t>  </a:t>
            </a:r>
            <a:r>
              <a:rPr kumimoji="1" lang="en-US" altLang="zh-CN" sz="3200" dirty="0"/>
              <a:t>——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.</a:t>
            </a:r>
            <a:r>
              <a:rPr kumimoji="1" lang="en-US" altLang="zh-CN" sz="3200" dirty="0" smtClean="0"/>
              <a:t>xml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Preprocess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Removing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noise,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segmentation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Feature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extraction</a:t>
            </a:r>
            <a:r>
              <a:rPr kumimoji="1" lang="zh-CN" altLang="en-US" sz="3200" dirty="0" smtClean="0"/>
              <a:t> </a:t>
            </a:r>
          </a:p>
          <a:p>
            <a:endParaRPr kumimoji="1" lang="zh-CN" altLang="en-US" sz="3200" dirty="0"/>
          </a:p>
          <a:p>
            <a:r>
              <a:rPr kumimoji="1" lang="en-US" altLang="zh-CN" sz="3200" dirty="0" smtClean="0">
                <a:solidFill>
                  <a:srgbClr val="92D050"/>
                </a:solidFill>
                <a:latin typeface="HanziPen SC" charset="-122"/>
                <a:ea typeface="HanziPen SC" charset="-122"/>
                <a:cs typeface="HanziPen SC" charset="-122"/>
              </a:rPr>
              <a:t>Classification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SVM,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generating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baseline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recognition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accuracy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Coding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is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already!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 </a:t>
            </a:r>
            <a:endParaRPr kumimoji="1" lang="zh-CN" altLang="en-US" sz="3200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03029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7809" y="520843"/>
            <a:ext cx="8454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Task</a:t>
            </a:r>
            <a:endParaRPr kumimoji="1" lang="zh-CN" altLang="en-US" sz="4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57807" y="1839434"/>
            <a:ext cx="118341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Annotation</a:t>
            </a:r>
            <a:r>
              <a:rPr kumimoji="1" lang="zh-CN" altLang="en-US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kumimoji="1" lang="en-US" altLang="zh-CN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kumimoji="1" lang="zh-CN" altLang="en-US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kumimoji="1" lang="en-US" altLang="zh-CN" sz="3200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xml</a:t>
            </a:r>
            <a:r>
              <a:rPr kumimoji="1" lang="zh-CN" altLang="en-US" sz="3200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kumimoji="1" lang="en-US" altLang="zh-CN" sz="3200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  <a:r>
              <a:rPr kumimoji="1" lang="zh-CN" altLang="en-US" sz="3200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sz="3200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ppy SC" charset="-122"/>
                <a:ea typeface="Yuppy SC" charset="-122"/>
                <a:cs typeface="Yuppy SC" charset="-122"/>
              </a:rPr>
              <a:t>2016.9.1</a:t>
            </a:r>
            <a:endParaRPr kumimoji="1" lang="zh-CN" altLang="en-US" sz="3200" dirty="0" smtClean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ppy SC" charset="-122"/>
              <a:ea typeface="Yuppy SC" charset="-122"/>
              <a:cs typeface="Yuppy SC" charset="-122"/>
            </a:endParaRPr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Preprocess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Removing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noise,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segmentation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Feature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extraction</a:t>
            </a:r>
            <a:r>
              <a:rPr kumimoji="1" lang="zh-CN" altLang="en-US" sz="3200" dirty="0" smtClean="0"/>
              <a:t> </a:t>
            </a:r>
          </a:p>
          <a:p>
            <a:endParaRPr kumimoji="1" lang="zh-CN" altLang="en-US" sz="3200" dirty="0"/>
          </a:p>
          <a:p>
            <a:r>
              <a:rPr kumimoji="1" lang="en-US" altLang="zh-CN" sz="3200" dirty="0" smtClean="0"/>
              <a:t>Classification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——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SVM,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generating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baseline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recognition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accuracy</a:t>
            </a:r>
            <a:endParaRPr kumimoji="1" lang="zh-CN" altLang="en-US" sz="3200" dirty="0" smtClean="0"/>
          </a:p>
          <a:p>
            <a:endParaRPr kumimoji="1" lang="zh-CN" altLang="en-US" sz="3200" dirty="0"/>
          </a:p>
          <a:p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Coding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is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already!</a:t>
            </a:r>
            <a:r>
              <a:rPr kumimoji="1" lang="zh-CN" altLang="en-US" sz="3200" dirty="0" smtClean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 </a:t>
            </a:r>
            <a:endParaRPr kumimoji="1" lang="zh-CN" altLang="en-US" sz="3200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endParaRPr kumimoji="1"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862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18" y="1675638"/>
            <a:ext cx="4636539" cy="3505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48" y="802502"/>
            <a:ext cx="4636539" cy="3477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7832" y="4279907"/>
            <a:ext cx="316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Image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to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  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sentence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94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28" y="2486541"/>
            <a:ext cx="1350234" cy="25723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0331" y="490330"/>
            <a:ext cx="3922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/>
              <a:t>Annotation</a:t>
            </a:r>
            <a:endParaRPr kumimoji="1" lang="zh-CN" altLang="en-US" sz="4000" dirty="0"/>
          </a:p>
        </p:txBody>
      </p:sp>
      <p:sp>
        <p:nvSpPr>
          <p:cNvPr id="5" name="椭圆 4"/>
          <p:cNvSpPr/>
          <p:nvPr/>
        </p:nvSpPr>
        <p:spPr>
          <a:xfrm>
            <a:off x="6970643" y="1198216"/>
            <a:ext cx="1736035" cy="9276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Kingdom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971183" y="2702338"/>
            <a:ext cx="1736035" cy="9276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Phylum</a:t>
            </a:r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633474" y="4236539"/>
            <a:ext cx="1736035" cy="9276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Class</a:t>
            </a:r>
            <a:endParaRPr kumimoji="1"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6049616" y="5647444"/>
            <a:ext cx="1736035" cy="9276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Order</a:t>
            </a:r>
            <a:endParaRPr kumimoji="1"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2962083" y="5314122"/>
            <a:ext cx="1736035" cy="9276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Family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2253201" y="3623399"/>
            <a:ext cx="1736035" cy="9276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Genus</a:t>
            </a:r>
            <a:endParaRPr kumimoji="1"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2488426" y="2022715"/>
            <a:ext cx="1736035" cy="92765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Breed</a:t>
            </a:r>
            <a:endParaRPr kumimoji="1"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4412974" y="888340"/>
            <a:ext cx="1736035" cy="9885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Hab</a:t>
            </a:r>
            <a:endParaRPr kumimoji="1"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5552661" y="2022715"/>
            <a:ext cx="225287" cy="26991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804989" y="2279147"/>
            <a:ext cx="225287" cy="26991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030276" y="3166164"/>
            <a:ext cx="225287" cy="26991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921170" y="4377445"/>
            <a:ext cx="225287" cy="26991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269468" y="5252800"/>
            <a:ext cx="225287" cy="26991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698118" y="5252800"/>
            <a:ext cx="225287" cy="26991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412974" y="3952269"/>
            <a:ext cx="225287" cy="26991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593814" y="2606859"/>
            <a:ext cx="225287" cy="269911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下弧形箭头 26"/>
          <p:cNvSpPr/>
          <p:nvPr/>
        </p:nvSpPr>
        <p:spPr>
          <a:xfrm rot="3228068">
            <a:off x="8583397" y="1682510"/>
            <a:ext cx="1674099" cy="388746"/>
          </a:xfrm>
          <a:prstGeom prst="curvedDownArrow">
            <a:avLst>
              <a:gd name="adj1" fmla="val 24030"/>
              <a:gd name="adj2" fmla="val 56731"/>
              <a:gd name="adj3" fmla="val 25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1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121" y="675287"/>
            <a:ext cx="6486939" cy="365430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文本框 5"/>
          <p:cNvSpPr txBox="1"/>
          <p:nvPr/>
        </p:nvSpPr>
        <p:spPr>
          <a:xfrm>
            <a:off x="4399721" y="4784036"/>
            <a:ext cx="5963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 smtClean="0"/>
              <a:t>Thank</a:t>
            </a:r>
            <a:r>
              <a:rPr kumimoji="1" lang="zh-CN" altLang="en-US" sz="6600" b="1" dirty="0" smtClean="0"/>
              <a:t> </a:t>
            </a:r>
            <a:r>
              <a:rPr kumimoji="1" lang="en-US" altLang="zh-CN" sz="6600" b="1" dirty="0" smtClean="0"/>
              <a:t>you!</a:t>
            </a:r>
            <a:endParaRPr kumimoji="1" lang="zh-CN" altLang="en-US" sz="66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9978886" y="6023306"/>
            <a:ext cx="522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kumimoji="1" lang="en-US" altLang="zh-CN" sz="3600" dirty="0" smtClean="0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kumimoji="1" lang="zh-CN" altLang="en-US" sz="3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altLang="zh-CN" sz="3600" dirty="0" smtClean="0">
                <a:solidFill>
                  <a:schemeClr val="accent2">
                    <a:lumMod val="75000"/>
                  </a:schemeClr>
                </a:solidFill>
              </a:rPr>
              <a:t>Chang</a:t>
            </a:r>
            <a:endParaRPr kumimoji="1" lang="zh-CN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0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718" y="1675638"/>
            <a:ext cx="4636539" cy="3505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48" y="802502"/>
            <a:ext cx="4636539" cy="3477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682" y="2566455"/>
            <a:ext cx="5764024" cy="378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椭圆 10"/>
          <p:cNvSpPr/>
          <p:nvPr/>
        </p:nvSpPr>
        <p:spPr>
          <a:xfrm>
            <a:off x="6776688" y="3428249"/>
            <a:ext cx="2730382" cy="222158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705164" y="6355994"/>
            <a:ext cx="3603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Driverless cars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72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34" y="1710358"/>
            <a:ext cx="2159000" cy="1104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52" y="1710358"/>
            <a:ext cx="1459035" cy="1104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405" y="1710358"/>
            <a:ext cx="706782" cy="1104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705" y="1710358"/>
            <a:ext cx="2328732" cy="1104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5334" y="3565663"/>
            <a:ext cx="2501900" cy="1308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833" y="3565663"/>
            <a:ext cx="4442604" cy="1308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696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50503" y="1563756"/>
            <a:ext cx="43997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600" b="1" dirty="0" smtClean="0">
                <a:solidFill>
                  <a:srgbClr val="FF0000"/>
                </a:solidFill>
              </a:rPr>
              <a:t>Useful</a:t>
            </a:r>
            <a:endParaRPr kumimoji="1" lang="zh-CN" altLang="en-US" sz="66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79304" y="3717235"/>
            <a:ext cx="4399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 smtClean="0"/>
              <a:t>Beautiful</a:t>
            </a:r>
            <a:r>
              <a:rPr kumimoji="1" lang="en-US" altLang="zh-CN" sz="6000" b="1" dirty="0"/>
              <a:t>?</a:t>
            </a:r>
            <a:endParaRPr kumimoji="1" lang="zh-CN" altLang="en-US" sz="6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813" y="520843"/>
            <a:ext cx="4495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2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766" y="4638260"/>
            <a:ext cx="11973564" cy="17360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15412" y="3339546"/>
            <a:ext cx="1558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0000"/>
                </a:solidFill>
              </a:rPr>
              <a:t>终点</a:t>
            </a:r>
            <a:endParaRPr kumimoji="1"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169" y="3339546"/>
            <a:ext cx="1802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起点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92766" y="5088835"/>
            <a:ext cx="119735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92765" y="5512902"/>
            <a:ext cx="119735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99169" y="5943599"/>
            <a:ext cx="119735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11794435" y="4200939"/>
            <a:ext cx="26504" cy="24914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437322" y="4200938"/>
            <a:ext cx="26504" cy="24914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9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480639" y="151511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VISION@OUC</a:t>
            </a:r>
            <a:endParaRPr kumimoji="1"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2766" y="4638260"/>
            <a:ext cx="11973564" cy="17360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15412" y="821635"/>
            <a:ext cx="1558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0000"/>
                </a:solidFill>
              </a:rPr>
              <a:t>终点</a:t>
            </a:r>
            <a:endParaRPr kumimoji="1"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169" y="773599"/>
            <a:ext cx="1802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/>
              <a:t>起点</a:t>
            </a:r>
          </a:p>
        </p:txBody>
      </p:sp>
      <p:cxnSp>
        <p:nvCxnSpPr>
          <p:cNvPr id="8" name="直线连接符 7"/>
          <p:cNvCxnSpPr/>
          <p:nvPr/>
        </p:nvCxnSpPr>
        <p:spPr>
          <a:xfrm>
            <a:off x="92766" y="5088835"/>
            <a:ext cx="119735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92765" y="5512902"/>
            <a:ext cx="119735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99169" y="5943599"/>
            <a:ext cx="119735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11794435" y="4200939"/>
            <a:ext cx="26504" cy="24914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437322" y="4200938"/>
            <a:ext cx="26504" cy="24914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62" y="1838329"/>
            <a:ext cx="4297482" cy="28479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45218" y="1418170"/>
            <a:ext cx="1948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Other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Lab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35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925</TotalTime>
  <Words>516</Words>
  <Application>Microsoft Macintosh PowerPoint</Application>
  <PresentationFormat>宽屏</PresentationFormat>
  <Paragraphs>248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Calibri</vt:lpstr>
      <vt:lpstr>Corbel</vt:lpstr>
      <vt:lpstr>HanziPen SC</vt:lpstr>
      <vt:lpstr>Yuppy SC</vt:lpstr>
      <vt:lpstr>华文楷体</vt:lpstr>
      <vt:lpstr>宋体</vt:lpstr>
      <vt:lpstr>Arial</vt:lpstr>
      <vt:lpstr>深度</vt:lpstr>
      <vt:lpstr>Plankton Recognition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浮游生物识别</dc:title>
  <dc:creator>Microsoft Office 用户</dc:creator>
  <cp:lastModifiedBy>Microsoft Office 用户</cp:lastModifiedBy>
  <cp:revision>78</cp:revision>
  <dcterms:created xsi:type="dcterms:W3CDTF">2016-08-13T13:09:04Z</dcterms:created>
  <dcterms:modified xsi:type="dcterms:W3CDTF">2016-08-15T01:07:37Z</dcterms:modified>
</cp:coreProperties>
</file>